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86" r:id="rId2"/>
    <p:sldId id="269" r:id="rId3"/>
    <p:sldId id="270" r:id="rId4"/>
    <p:sldId id="271" r:id="rId5"/>
    <p:sldId id="272" r:id="rId6"/>
    <p:sldId id="287" r:id="rId7"/>
    <p:sldId id="27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1" autoAdjust="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BA548-ED75-45F5-AF63-42B752B9568B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D4917-F41F-4292-9CCE-BB86FD8D16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396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5504019-3144-4F4B-B245-55413E98E89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087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B3938-DF13-4E2F-B839-B0A68961663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442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C87B6-93AB-4227-9AF6-AB5F2D388BB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419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716CA-3094-4519-A2E4-A7482726289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203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A502C-C003-4DD9-AA4A-89D749EBD50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032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EC5AD-37E2-40E3-9482-5850A679DD5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620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F501C-F754-408B-BCCF-49BD35A8538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109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AB88-F799-42CB-AF7B-9FDB250E1E6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812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5F50A-D5E0-42F3-A9E2-5779A060584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927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BFB39-2385-404B-AA53-33C4475EE09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24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87D45-FC6C-4FF9-AE80-B34AC1785DB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418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61340-7186-4A94-B2E9-342C3E027CA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07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B9FD0-9175-4B2A-8FF9-573DA8D7CCD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988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A1248-8829-4E59-93E5-5E346045F5B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246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5E32B3-C0C4-4608-B74C-96CC2BE366DA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26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43b:</a:t>
            </a:r>
            <a:r>
              <a:rPr lang="en-US" dirty="0" smtClean="0"/>
              <a:t>		</a:t>
            </a:r>
            <a:r>
              <a:rPr lang="en-US" dirty="0" smtClean="0"/>
              <a:t>05</a:t>
            </a:r>
            <a:r>
              <a:rPr lang="en-US" dirty="0" smtClean="0"/>
              <a:t>/03/18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altLang="en-US" sz="3600" b="1" dirty="0" smtClean="0">
              <a:solidFill>
                <a:srgbClr val="00B050"/>
              </a:solidFill>
            </a:endParaRPr>
          </a:p>
          <a:p>
            <a:endParaRPr lang="es-ES_tradnl" altLang="en-US" sz="3600" b="1" dirty="0">
              <a:solidFill>
                <a:srgbClr val="00B050"/>
              </a:solidFill>
            </a:endParaRPr>
          </a:p>
          <a:p>
            <a:r>
              <a:rPr lang="es-ES_tradnl" altLang="en-US" sz="3600" b="1" dirty="0" smtClean="0">
                <a:solidFill>
                  <a:srgbClr val="00B050"/>
                </a:solidFill>
              </a:rPr>
              <a:t>TOMAR </a:t>
            </a:r>
            <a:r>
              <a:rPr lang="es-ES_tradnl" altLang="en-US" sz="3600" b="1" dirty="0">
                <a:solidFill>
                  <a:srgbClr val="00B050"/>
                </a:solidFill>
              </a:rPr>
              <a:t>QUIZ 1: CAPITULO 5</a:t>
            </a:r>
            <a:endParaRPr lang="es-ES_tradnl" altLang="en-US" sz="3600" b="1" dirty="0">
              <a:solidFill>
                <a:srgbClr val="FF0066"/>
              </a:solidFill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2287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5989638"/>
            <a:ext cx="8229600" cy="868362"/>
          </a:xfrm>
        </p:spPr>
        <p:txBody>
          <a:bodyPr/>
          <a:lstStyle/>
          <a:p>
            <a:pPr eaLnBrk="1" hangingPunct="1"/>
            <a:r>
              <a:rPr lang="es-ES_tradnl" altLang="en-US" b="1" dirty="0" smtClean="0">
                <a:solidFill>
                  <a:srgbClr val="008000"/>
                </a:solidFill>
              </a:rPr>
              <a:t>entradas</a:t>
            </a:r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81075"/>
            <a:ext cx="19050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685800"/>
            <a:ext cx="32766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0" y="3810000"/>
            <a:ext cx="18669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2192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3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2900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381000" y="2819400"/>
            <a:ext cx="190789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Correr </a:t>
            </a:r>
            <a:r>
              <a:rPr lang="es-ES_tradnl" altLang="en-US" sz="1600" i="1" dirty="0" smtClean="0"/>
              <a:t>to run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3352800" y="776287"/>
            <a:ext cx="2819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atrapar </a:t>
            </a:r>
            <a:r>
              <a:rPr lang="es-ES_tradnl" altLang="en-US" sz="1600" i="1" dirty="0" smtClean="0"/>
              <a:t>to catch)</a:t>
            </a:r>
            <a:r>
              <a:rPr lang="es-ES_tradnl" altLang="en-US" sz="2800" b="1" dirty="0" smtClean="0">
                <a:solidFill>
                  <a:srgbClr val="CC0099"/>
                </a:solidFill>
              </a:rPr>
              <a:t> 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6934200" y="3062287"/>
            <a:ext cx="21739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Lanzar </a:t>
            </a:r>
            <a:r>
              <a:rPr lang="es-ES_tradnl" altLang="en-US" sz="1600" i="1" dirty="0" smtClean="0"/>
              <a:t>to </a:t>
            </a:r>
            <a:r>
              <a:rPr lang="es-ES_tradnl" altLang="en-US" sz="1600" i="1" dirty="0" err="1" smtClean="0"/>
              <a:t>throw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609600" y="5119688"/>
            <a:ext cx="191911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Batear </a:t>
            </a:r>
            <a:r>
              <a:rPr lang="es-ES_tradnl" altLang="en-US" sz="1600" i="1" dirty="0" smtClean="0"/>
              <a:t>to </a:t>
            </a:r>
            <a:r>
              <a:rPr lang="es-ES_tradnl" altLang="en-US" sz="1600" i="1" dirty="0" err="1" smtClean="0"/>
              <a:t>bat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6934200" y="4502943"/>
            <a:ext cx="140294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008000"/>
                </a:solidFill>
              </a:rPr>
              <a:t>Jonrón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err="1" smtClean="0"/>
              <a:t>homerun</a:t>
            </a:r>
            <a:r>
              <a:rPr lang="es-ES_tradnl" altLang="en-US" sz="2800" b="1" dirty="0" smtClean="0">
                <a:solidFill>
                  <a:srgbClr val="008000"/>
                </a:solidFill>
              </a:rPr>
              <a:t> </a:t>
            </a:r>
            <a:endParaRPr lang="es-ES_tradnl" altLang="en-US" sz="2800" b="1" dirty="0">
              <a:solidFill>
                <a:srgbClr val="008000"/>
              </a:solidFill>
            </a:endParaRP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2819400" y="6034087"/>
            <a:ext cx="15478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00"/>
                </a:solidFill>
              </a:rPr>
              <a:t>innings </a:t>
            </a: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162"/>
            <a:ext cx="8229600" cy="960438"/>
          </a:xfrm>
        </p:spPr>
        <p:txBody>
          <a:bodyPr/>
          <a:lstStyle/>
          <a:p>
            <a:pPr eaLnBrk="1" hangingPunct="1"/>
            <a:r>
              <a:rPr lang="es-ES_tradnl" altLang="en-US" b="1" dirty="0">
                <a:solidFill>
                  <a:srgbClr val="008000"/>
                </a:solidFill>
              </a:rPr>
              <a:t>El </a:t>
            </a:r>
            <a:r>
              <a:rPr lang="es-ES_tradnl" altLang="en-US" b="1" dirty="0" smtClean="0">
                <a:solidFill>
                  <a:srgbClr val="008000"/>
                </a:solidFill>
              </a:rPr>
              <a:t>béisbol</a:t>
            </a:r>
            <a:endParaRPr lang="en-US" altLang="en-US" b="1" dirty="0" smtClean="0">
              <a:solidFill>
                <a:srgbClr val="D60093"/>
              </a:solidFill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914400" y="0"/>
            <a:ext cx="8229600" cy="96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r" eaLnBrk="1" hangingPunct="1"/>
            <a:r>
              <a:rPr lang="en-US" altLang="en-US" sz="6600" b="1" kern="0" dirty="0" err="1" smtClean="0">
                <a:solidFill>
                  <a:srgbClr val="FF0000"/>
                </a:solidFill>
              </a:rPr>
              <a:t>Verbos</a:t>
            </a:r>
            <a:endParaRPr lang="en-US" altLang="en-US" sz="6600" b="1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96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6200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 sz="3600" b="1" dirty="0" smtClean="0">
                <a:solidFill>
                  <a:srgbClr val="008000"/>
                </a:solidFill>
              </a:rPr>
              <a:t>El </a:t>
            </a:r>
            <a:r>
              <a:rPr lang="en-US" altLang="en-US" sz="3600" b="1" dirty="0" err="1" smtClean="0">
                <a:solidFill>
                  <a:srgbClr val="008000"/>
                </a:solidFill>
              </a:rPr>
              <a:t>basquetbol</a:t>
            </a:r>
            <a:r>
              <a:rPr lang="en-US" altLang="en-US" sz="3600" b="1" dirty="0" smtClean="0">
                <a:solidFill>
                  <a:srgbClr val="008000"/>
                </a:solidFill>
              </a:rPr>
              <a:t> / El </a:t>
            </a:r>
            <a:r>
              <a:rPr lang="en-US" altLang="en-US" sz="3600" b="1" dirty="0" err="1" smtClean="0">
                <a:solidFill>
                  <a:srgbClr val="008000"/>
                </a:solidFill>
              </a:rPr>
              <a:t>baloncesto</a:t>
            </a:r>
            <a:endParaRPr lang="en-US" altLang="en-US" sz="3600" b="1" dirty="0" smtClean="0">
              <a:solidFill>
                <a:srgbClr val="008000"/>
              </a:solidFill>
            </a:endParaRPr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38200"/>
            <a:ext cx="34290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838200"/>
            <a:ext cx="25908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04309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595" y="3429000"/>
            <a:ext cx="1847850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228600" y="2590800"/>
            <a:ext cx="4572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cancha de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basquetbol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err="1" smtClean="0"/>
              <a:t>The</a:t>
            </a:r>
            <a:r>
              <a:rPr lang="es-ES_tradnl" altLang="en-US" sz="1600" i="1" dirty="0" smtClean="0"/>
              <a:t> </a:t>
            </a:r>
            <a:r>
              <a:rPr lang="es-ES_tradnl" altLang="en-US" sz="1600" i="1" dirty="0" err="1" smtClean="0"/>
              <a:t>basketball</a:t>
            </a:r>
            <a:r>
              <a:rPr lang="es-ES_tradnl" altLang="en-US" sz="1600" i="1" dirty="0" smtClean="0"/>
              <a:t> </a:t>
            </a:r>
            <a:r>
              <a:rPr lang="es-ES_tradnl" altLang="en-US" sz="1600" i="1" dirty="0" err="1" smtClean="0"/>
              <a:t>court</a:t>
            </a:r>
            <a:endParaRPr lang="es-ES_tradnl" altLang="en-US" sz="1600" i="1" dirty="0"/>
          </a:p>
        </p:txBody>
      </p:sp>
      <p:sp>
        <p:nvSpPr>
          <p:cNvPr id="20488" name="Line 10"/>
          <p:cNvSpPr>
            <a:spLocks noChangeShapeType="1"/>
          </p:cNvSpPr>
          <p:nvPr/>
        </p:nvSpPr>
        <p:spPr bwMode="auto">
          <a:xfrm flipV="1">
            <a:off x="7620000" y="2827190"/>
            <a:ext cx="228600" cy="17556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3948545" y="990600"/>
            <a:ext cx="22098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cesto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canasta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err="1" smtClean="0"/>
              <a:t>The</a:t>
            </a:r>
            <a:r>
              <a:rPr lang="es-ES_tradnl" altLang="en-US" sz="1600" i="1" dirty="0" smtClean="0"/>
              <a:t> </a:t>
            </a:r>
            <a:r>
              <a:rPr lang="es-ES_tradnl" altLang="en-US" sz="1600" i="1" dirty="0" err="1" smtClean="0"/>
              <a:t>basket</a:t>
            </a:r>
            <a:endParaRPr lang="es-ES_tradnl" altLang="en-US" sz="1400" i="1" dirty="0"/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7751618" y="2567635"/>
            <a:ext cx="152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red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err="1" smtClean="0"/>
              <a:t>The</a:t>
            </a:r>
            <a:r>
              <a:rPr lang="es-ES_tradnl" altLang="en-US" sz="1600" i="1" dirty="0" smtClean="0"/>
              <a:t> net</a:t>
            </a:r>
            <a:endParaRPr lang="es-ES_tradnl" altLang="en-US" sz="1600" i="1" dirty="0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500062" y="5517788"/>
            <a:ext cx="19050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balón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i="1" dirty="0" smtClean="0"/>
              <a:t> </a:t>
            </a:r>
            <a:r>
              <a:rPr lang="es-ES_tradnl" altLang="en-US" sz="1600" i="1" dirty="0" err="1" smtClean="0"/>
              <a:t>the</a:t>
            </a:r>
            <a:r>
              <a:rPr lang="es-ES_tradnl" altLang="en-US" sz="1600" i="1" dirty="0" smtClean="0"/>
              <a:t> </a:t>
            </a:r>
            <a:r>
              <a:rPr lang="es-ES_tradnl" altLang="en-US" sz="1600" i="1" dirty="0" err="1" smtClean="0"/>
              <a:t>ball</a:t>
            </a:r>
            <a:endParaRPr lang="es-ES_tradnl" altLang="en-US" sz="2400" i="1" dirty="0"/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3219450" y="6019799"/>
            <a:ext cx="1905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trofeo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err="1" smtClean="0"/>
              <a:t>The</a:t>
            </a:r>
            <a:r>
              <a:rPr lang="es-ES_tradnl" altLang="en-US" sz="1600" i="1" dirty="0" smtClean="0"/>
              <a:t> </a:t>
            </a:r>
            <a:r>
              <a:rPr lang="es-ES_tradnl" altLang="en-US" sz="1600" i="1" dirty="0" err="1" smtClean="0"/>
              <a:t>trophy</a:t>
            </a:r>
            <a:endParaRPr lang="es-ES_tradnl" altLang="en-US" sz="1600" i="1" dirty="0"/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H="1">
            <a:off x="5486400" y="1463675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3" name="Straight Connector 2"/>
          <p:cNvCxnSpPr/>
          <p:nvPr/>
        </p:nvCxnSpPr>
        <p:spPr>
          <a:xfrm>
            <a:off x="6019800" y="838200"/>
            <a:ext cx="0" cy="24241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019800" y="838200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019800" y="3276600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4953000" y="4304434"/>
            <a:ext cx="5181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/>
            <a:r>
              <a:rPr lang="en-US" altLang="en-US" b="1" kern="0" dirty="0" err="1" smtClean="0">
                <a:solidFill>
                  <a:srgbClr val="008000"/>
                </a:solidFill>
              </a:rPr>
              <a:t>Campeones</a:t>
            </a:r>
            <a:endParaRPr lang="en-US" altLang="en-US" b="1" kern="0" dirty="0" smtClean="0">
              <a:solidFill>
                <a:srgbClr val="008000"/>
              </a:solidFill>
            </a:endParaRPr>
          </a:p>
          <a:p>
            <a:pPr eaLnBrk="1" hangingPunct="1"/>
            <a:endParaRPr lang="en-US" altLang="en-US" b="1" kern="0" dirty="0" smtClean="0">
              <a:solidFill>
                <a:srgbClr val="008000"/>
              </a:solidFill>
            </a:endParaRPr>
          </a:p>
          <a:p>
            <a:pPr eaLnBrk="1" hangingPunct="1"/>
            <a:r>
              <a:rPr lang="en-US" altLang="en-US" b="1" kern="0" dirty="0" err="1" smtClean="0">
                <a:solidFill>
                  <a:srgbClr val="008000"/>
                </a:solidFill>
              </a:rPr>
              <a:t>Cuartos</a:t>
            </a:r>
            <a:r>
              <a:rPr lang="en-US" altLang="en-US" b="1" kern="0" dirty="0" smtClean="0">
                <a:solidFill>
                  <a:srgbClr val="008000"/>
                </a:solidFill>
              </a:rPr>
              <a:t>  </a:t>
            </a:r>
          </a:p>
          <a:p>
            <a:pPr eaLnBrk="1" hangingPunct="1"/>
            <a:r>
              <a:rPr lang="en-US" altLang="en-US" b="1" kern="0" dirty="0" err="1" smtClean="0">
                <a:solidFill>
                  <a:srgbClr val="008000"/>
                </a:solidFill>
              </a:rPr>
              <a:t>Tiempos</a:t>
            </a:r>
            <a:endParaRPr lang="en-US" altLang="en-US" b="1" kern="0" dirty="0" smtClean="0">
              <a:solidFill>
                <a:srgbClr val="008000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7391400" y="5410200"/>
            <a:ext cx="0" cy="8830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7086600" y="56388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7086600" y="60960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6667500" y="4717039"/>
            <a:ext cx="2362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00"/>
                </a:solidFill>
              </a:rPr>
              <a:t>Champions</a:t>
            </a: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7391400" y="5562600"/>
            <a:ext cx="1905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err="1">
                <a:solidFill>
                  <a:srgbClr val="000000"/>
                </a:solidFill>
              </a:rPr>
              <a:t>Quarters</a:t>
            </a:r>
            <a:endParaRPr lang="es-ES_tradnl" altLang="en-US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12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07701"/>
            <a:ext cx="1827213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587" y="308696"/>
            <a:ext cx="1666875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078" y="1196901"/>
            <a:ext cx="25431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4150424"/>
            <a:ext cx="1905001" cy="220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719642" y="3138488"/>
            <a:ext cx="2438400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Driblar </a:t>
            </a:r>
            <a:r>
              <a:rPr lang="es-ES_tradnl" altLang="en-US" sz="1600" i="1" dirty="0" smtClean="0"/>
              <a:t>to </a:t>
            </a:r>
            <a:r>
              <a:rPr lang="es-ES_tradnl" altLang="en-US" sz="1600" i="1" dirty="0" err="1" smtClean="0"/>
              <a:t>dribble</a:t>
            </a:r>
            <a:endParaRPr lang="es-ES_tradnl" altLang="en-US" sz="2800" b="1" dirty="0">
              <a:solidFill>
                <a:srgbClr val="CC009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i="1" dirty="0">
                <a:solidFill>
                  <a:srgbClr val="CC0099"/>
                </a:solidFill>
              </a:rPr>
              <a:t>(con el </a:t>
            </a:r>
            <a:r>
              <a:rPr lang="es-ES_tradnl" altLang="en-US" sz="2800" i="1" dirty="0" err="1">
                <a:solidFill>
                  <a:srgbClr val="CC0099"/>
                </a:solidFill>
              </a:rPr>
              <a:t>balon</a:t>
            </a:r>
            <a:r>
              <a:rPr lang="es-ES_tradnl" altLang="en-US" sz="2800" i="1" dirty="0">
                <a:solidFill>
                  <a:srgbClr val="CC0099"/>
                </a:solidFill>
              </a:rPr>
              <a:t>)</a:t>
            </a:r>
            <a:r>
              <a:rPr lang="es-ES_tradnl" altLang="en-US" sz="2800" b="1" dirty="0">
                <a:solidFill>
                  <a:srgbClr val="CC0099"/>
                </a:solidFill>
              </a:rPr>
              <a:t> 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3473665" y="3030465"/>
            <a:ext cx="152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Pasar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 </a:t>
            </a:r>
            <a:r>
              <a:rPr lang="es-ES_tradnl" altLang="en-US" sz="1600" i="1" dirty="0" smtClean="0"/>
              <a:t>to </a:t>
            </a:r>
            <a:r>
              <a:rPr lang="es-ES_tradnl" altLang="en-US" sz="1600" i="1" dirty="0" err="1" smtClean="0"/>
              <a:t>pass</a:t>
            </a:r>
            <a:r>
              <a:rPr lang="es-ES_tradnl" altLang="en-US" sz="2800" b="1" dirty="0" smtClean="0">
                <a:solidFill>
                  <a:srgbClr val="CC0099"/>
                </a:solidFill>
              </a:rPr>
              <a:t> 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6444095" y="3009684"/>
            <a:ext cx="21336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Encestar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smtClean="0"/>
              <a:t>To </a:t>
            </a:r>
            <a:r>
              <a:rPr lang="es-ES_tradnl" altLang="en-US" sz="1600" i="1" dirty="0" err="1" smtClean="0"/>
              <a:t>make</a:t>
            </a:r>
            <a:r>
              <a:rPr lang="es-ES_tradnl" altLang="en-US" sz="1600" i="1" dirty="0" smtClean="0"/>
              <a:t> a </a:t>
            </a:r>
            <a:r>
              <a:rPr lang="es-ES_tradnl" altLang="en-US" sz="1600" i="1" dirty="0" err="1" smtClean="0"/>
              <a:t>basket</a:t>
            </a:r>
            <a:r>
              <a:rPr lang="es-ES_tradnl" altLang="en-US" sz="2800" b="1" dirty="0" smtClean="0">
                <a:solidFill>
                  <a:srgbClr val="CC0099"/>
                </a:solidFill>
              </a:rPr>
              <a:t> 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304005" y="6334780"/>
            <a:ext cx="614008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Tirar </a:t>
            </a:r>
            <a:r>
              <a:rPr lang="es-ES_tradnl" altLang="en-US" sz="2800" i="1" dirty="0" smtClean="0">
                <a:solidFill>
                  <a:srgbClr val="CC0099"/>
                </a:solidFill>
              </a:rPr>
              <a:t>(el </a:t>
            </a:r>
            <a:r>
              <a:rPr lang="es-ES_tradnl" altLang="en-US" sz="2800" i="1" dirty="0" err="1">
                <a:solidFill>
                  <a:srgbClr val="CC0099"/>
                </a:solidFill>
              </a:rPr>
              <a:t>balon</a:t>
            </a:r>
            <a:r>
              <a:rPr lang="es-ES_tradnl" altLang="en-US" sz="2800" i="1" dirty="0" smtClean="0">
                <a:solidFill>
                  <a:srgbClr val="CC0099"/>
                </a:solidFill>
              </a:rPr>
              <a:t>) </a:t>
            </a:r>
            <a:r>
              <a:rPr lang="es-ES_tradnl" altLang="en-US" sz="1600" i="1" dirty="0" smtClean="0"/>
              <a:t>to </a:t>
            </a:r>
            <a:r>
              <a:rPr lang="es-ES_tradnl" altLang="en-US" sz="1600" i="1" dirty="0" err="1" smtClean="0"/>
              <a:t>throw</a:t>
            </a:r>
            <a:r>
              <a:rPr lang="es-ES_tradnl" altLang="en-US" sz="1600" i="1" dirty="0" smtClean="0"/>
              <a:t>/</a:t>
            </a:r>
            <a:r>
              <a:rPr lang="es-ES_tradnl" altLang="en-US" sz="1600" i="1" dirty="0" err="1" smtClean="0"/>
              <a:t>shoot</a:t>
            </a:r>
            <a:r>
              <a:rPr lang="es-ES_tradnl" altLang="en-US" sz="1600" i="1" dirty="0" smtClean="0"/>
              <a:t> (</a:t>
            </a:r>
            <a:r>
              <a:rPr lang="es-ES_tradnl" altLang="en-US" sz="1600" i="1" dirty="0" err="1" smtClean="0"/>
              <a:t>the</a:t>
            </a:r>
            <a:r>
              <a:rPr lang="es-ES_tradnl" altLang="en-US" sz="1600" i="1" dirty="0" smtClean="0"/>
              <a:t> </a:t>
            </a:r>
            <a:r>
              <a:rPr lang="es-ES_tradnl" altLang="en-US" sz="1600" i="1" dirty="0" err="1" smtClean="0"/>
              <a:t>ball</a:t>
            </a:r>
            <a:r>
              <a:rPr lang="es-ES_tradnl" altLang="en-US" sz="1600" i="1" dirty="0"/>
              <a:t>)</a:t>
            </a:r>
            <a:r>
              <a:rPr lang="es-ES_tradnl" altLang="en-US" sz="2800" b="1" dirty="0" smtClean="0">
                <a:solidFill>
                  <a:srgbClr val="CC0099"/>
                </a:solidFill>
              </a:rPr>
              <a:t> 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pic>
        <p:nvPicPr>
          <p:cNvPr id="21519" name="Picture 15" descr="Clip Art © BNP Design Studi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906807"/>
            <a:ext cx="2547506" cy="259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7091795" y="4866454"/>
            <a:ext cx="148590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i="1" dirty="0" smtClean="0">
                <a:solidFill>
                  <a:srgbClr val="CC0099"/>
                </a:solidFill>
              </a:rPr>
              <a:t>Ganar</a:t>
            </a:r>
            <a:r>
              <a:rPr lang="es-ES_tradnl" altLang="en-US" sz="2800" dirty="0" smtClean="0">
                <a:solidFill>
                  <a:srgbClr val="CC0099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dirty="0" smtClean="0"/>
              <a:t>to </a:t>
            </a:r>
            <a:r>
              <a:rPr lang="es-ES_tradnl" altLang="en-US" sz="1600" dirty="0" err="1" smtClean="0"/>
              <a:t>win</a:t>
            </a:r>
            <a:endParaRPr lang="es-ES_tradnl" altLang="en-US" sz="2800" b="1" i="1" dirty="0" smtClean="0">
              <a:solidFill>
                <a:srgbClr val="CC009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n-US" sz="2400" i="1" dirty="0"/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06362"/>
            <a:ext cx="8229600" cy="960438"/>
          </a:xfrm>
        </p:spPr>
        <p:txBody>
          <a:bodyPr/>
          <a:lstStyle/>
          <a:p>
            <a:pPr algn="l" eaLnBrk="1" hangingPunct="1"/>
            <a:r>
              <a:rPr lang="en-US" altLang="en-US" dirty="0" err="1" smtClean="0">
                <a:solidFill>
                  <a:srgbClr val="D60093"/>
                </a:solidFill>
              </a:rPr>
              <a:t>Verbos</a:t>
            </a:r>
            <a:endParaRPr lang="en-US" altLang="en-US" dirty="0" smtClean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06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0"/>
          <p:cNvSpPr txBox="1">
            <a:spLocks noChangeArrowheads="1"/>
          </p:cNvSpPr>
          <p:nvPr/>
        </p:nvSpPr>
        <p:spPr bwMode="auto">
          <a:xfrm>
            <a:off x="381000" y="54114"/>
            <a:ext cx="3048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n-US" sz="4000" b="1" dirty="0">
                <a:solidFill>
                  <a:srgbClr val="008000"/>
                </a:solidFill>
              </a:rPr>
              <a:t>El tenis</a:t>
            </a:r>
          </a:p>
        </p:txBody>
      </p:sp>
      <p:pic>
        <p:nvPicPr>
          <p:cNvPr id="22531" name="Picture 2" descr="https://encrypted-tbn3.gstatic.com/images?q=tbn:ANd9GcQePg8yhkFyzQvl1_UtXvjMlPccgMsUwpQSA4Ri1kRfTSfhtaW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5513"/>
            <a:ext cx="2057400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6" descr="http://www.costadelsol-holidays.com/userfiles/images/sport/tennis_cou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98450"/>
            <a:ext cx="54483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4" descr="http://classroomclipart.com/images/gallery/Clipart/Sports/Tennis_Clipart/TN_girl_playing_tennis_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685800"/>
            <a:ext cx="2293938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14313" y="4191217"/>
            <a:ext cx="5181600" cy="20574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en-US" altLang="en-US" sz="2800" b="1" kern="0" dirty="0" err="1" smtClean="0">
                <a:solidFill>
                  <a:srgbClr val="FF3300"/>
                </a:solidFill>
              </a:rPr>
              <a:t>Individuales</a:t>
            </a:r>
            <a:endParaRPr lang="en-US" altLang="en-US" sz="2800" b="1" kern="0" dirty="0" smtClean="0">
              <a:solidFill>
                <a:srgbClr val="FF3300"/>
              </a:solidFill>
            </a:endParaRP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FF3300"/>
                </a:solidFill>
              </a:rPr>
              <a:t>Dobles</a:t>
            </a:r>
            <a:endParaRPr lang="en-US" altLang="en-US" sz="2800" b="1" kern="0" dirty="0" smtClean="0">
              <a:solidFill>
                <a:srgbClr val="FF3300"/>
              </a:solidFill>
            </a:endParaRP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FF3300"/>
                </a:solidFill>
              </a:rPr>
              <a:t>Por</a:t>
            </a:r>
            <a:r>
              <a:rPr lang="en-US" altLang="en-US" sz="2800" b="1" kern="0" dirty="0" smtClean="0">
                <a:solidFill>
                  <a:srgbClr val="FF3300"/>
                </a:solidFill>
              </a:rPr>
              <a:t> </a:t>
            </a:r>
            <a:r>
              <a:rPr lang="en-US" altLang="en-US" sz="2800" b="1" kern="0" dirty="0" err="1" smtClean="0">
                <a:solidFill>
                  <a:srgbClr val="FF3300"/>
                </a:solidFill>
              </a:rPr>
              <a:t>encima</a:t>
            </a:r>
            <a:r>
              <a:rPr lang="en-US" altLang="en-US" sz="2800" b="1" kern="0" dirty="0" smtClean="0">
                <a:solidFill>
                  <a:srgbClr val="FF3300"/>
                </a:solidFill>
              </a:rPr>
              <a:t> de..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509713" y="2514600"/>
            <a:ext cx="3290887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FF3300"/>
                </a:solidFill>
              </a:rPr>
              <a:t>El/ la </a:t>
            </a:r>
            <a:r>
              <a:rPr lang="es-ES_tradnl" altLang="en-US" sz="2800" b="1" dirty="0" smtClean="0">
                <a:solidFill>
                  <a:srgbClr val="FF3300"/>
                </a:solidFill>
              </a:rPr>
              <a:t>tenista</a:t>
            </a:r>
            <a:r>
              <a:rPr lang="es-ES_tradnl" altLang="en-US" sz="1600" i="1" dirty="0" smtClean="0"/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i="1" dirty="0" err="1" smtClean="0"/>
              <a:t>tennis</a:t>
            </a:r>
            <a:r>
              <a:rPr lang="es-ES_tradnl" altLang="en-US" sz="1600" i="1" dirty="0" smtClean="0"/>
              <a:t> </a:t>
            </a:r>
            <a:r>
              <a:rPr lang="es-ES_tradnl" altLang="en-US" sz="1600" i="1" dirty="0" err="1" smtClean="0"/>
              <a:t>player</a:t>
            </a:r>
            <a:endParaRPr lang="es-ES_tradnl" altLang="en-US" sz="2800" b="1" dirty="0">
              <a:solidFill>
                <a:srgbClr val="FF3300"/>
              </a:solidFill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395913" y="-83641"/>
            <a:ext cx="3671887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FF3300"/>
                </a:solidFill>
              </a:rPr>
              <a:t>La cancha de </a:t>
            </a:r>
            <a:r>
              <a:rPr lang="es-ES_tradnl" altLang="en-US" sz="2800" b="1" dirty="0" smtClean="0">
                <a:solidFill>
                  <a:srgbClr val="FF3300"/>
                </a:solidFill>
              </a:rPr>
              <a:t>tenis </a:t>
            </a:r>
            <a:r>
              <a:rPr lang="es-ES_tradnl" altLang="en-US" sz="1600" i="1" dirty="0" err="1" smtClean="0"/>
              <a:t>tennis</a:t>
            </a:r>
            <a:r>
              <a:rPr lang="es-ES_tradnl" altLang="en-US" sz="1600" i="1" dirty="0" smtClean="0"/>
              <a:t> </a:t>
            </a:r>
            <a:r>
              <a:rPr lang="es-ES_tradnl" altLang="en-US" sz="1600" i="1" dirty="0" err="1" smtClean="0"/>
              <a:t>court</a:t>
            </a:r>
            <a:endParaRPr lang="es-ES_tradnl" altLang="en-US" sz="2800" b="1" dirty="0">
              <a:solidFill>
                <a:srgbClr val="FF3300"/>
              </a:solidFill>
            </a:endParaRPr>
          </a:p>
        </p:txBody>
      </p:sp>
      <p:cxnSp>
        <p:nvCxnSpPr>
          <p:cNvPr id="6" name="Straight Arrow Connector 5"/>
          <p:cNvCxnSpPr>
            <a:endCxn id="14" idx="2"/>
          </p:cNvCxnSpPr>
          <p:nvPr/>
        </p:nvCxnSpPr>
        <p:spPr>
          <a:xfrm flipH="1" flipV="1">
            <a:off x="5181600" y="1302841"/>
            <a:ext cx="457200" cy="144963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4419600" y="533400"/>
            <a:ext cx="152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FF3300"/>
                </a:solidFill>
              </a:rPr>
              <a:t>La </a:t>
            </a:r>
            <a:r>
              <a:rPr lang="es-ES_tradnl" altLang="en-US" sz="2800" b="1" dirty="0" smtClean="0">
                <a:solidFill>
                  <a:srgbClr val="FF3300"/>
                </a:solidFill>
              </a:rPr>
              <a:t>red </a:t>
            </a:r>
            <a:r>
              <a:rPr lang="es-ES_tradnl" altLang="en-US" sz="1600" i="1" dirty="0" smtClean="0"/>
              <a:t>net</a:t>
            </a:r>
            <a:endParaRPr lang="es-ES_tradnl" altLang="en-US" sz="2800" b="1" dirty="0">
              <a:solidFill>
                <a:srgbClr val="FF33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953000" y="3495675"/>
            <a:ext cx="990600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3733800" y="2971800"/>
            <a:ext cx="17526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FF3300"/>
                </a:solidFill>
              </a:rPr>
              <a:t>La pelota de </a:t>
            </a:r>
            <a:r>
              <a:rPr lang="es-ES_tradnl" altLang="en-US" sz="2800" b="1" dirty="0" smtClean="0">
                <a:solidFill>
                  <a:srgbClr val="FF3300"/>
                </a:solidFill>
              </a:rPr>
              <a:t>tenis </a:t>
            </a:r>
            <a:r>
              <a:rPr lang="es-ES_tradnl" altLang="en-US" sz="1600" i="1" dirty="0" err="1" smtClean="0"/>
              <a:t>tennis</a:t>
            </a:r>
            <a:r>
              <a:rPr lang="es-ES_tradnl" altLang="en-US" sz="1600" i="1" dirty="0" smtClean="0"/>
              <a:t> </a:t>
            </a:r>
            <a:r>
              <a:rPr lang="es-ES_tradnl" altLang="en-US" sz="1600" i="1" dirty="0" err="1" smtClean="0"/>
              <a:t>ball</a:t>
            </a:r>
            <a:r>
              <a:rPr lang="es-ES_tradnl" altLang="en-US" sz="2800" b="1" dirty="0" smtClean="0">
                <a:solidFill>
                  <a:srgbClr val="FF3300"/>
                </a:solidFill>
              </a:rPr>
              <a:t> </a:t>
            </a:r>
            <a:endParaRPr lang="es-ES_tradnl" altLang="en-US" sz="2800" b="1" dirty="0">
              <a:solidFill>
                <a:srgbClr val="FF33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067550" y="3089275"/>
            <a:ext cx="704850" cy="796925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6470650" y="3781425"/>
            <a:ext cx="244475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FF3300"/>
                </a:solidFill>
              </a:rPr>
              <a:t>La </a:t>
            </a:r>
            <a:r>
              <a:rPr lang="es-ES_tradnl" altLang="en-US" sz="2800" b="1" dirty="0" smtClean="0">
                <a:solidFill>
                  <a:srgbClr val="FF3300"/>
                </a:solidFill>
              </a:rPr>
              <a:t>raqueta</a:t>
            </a:r>
            <a:r>
              <a:rPr lang="es-ES_tradnl" altLang="en-US" sz="1600" i="1" dirty="0" smtClean="0"/>
              <a:t> </a:t>
            </a:r>
            <a:r>
              <a:rPr lang="es-ES_tradnl" altLang="en-US" sz="1600" i="1" dirty="0" err="1" smtClean="0"/>
              <a:t>racket</a:t>
            </a:r>
            <a:endParaRPr lang="es-ES_tradnl" altLang="en-US" sz="2800" b="1" dirty="0">
              <a:solidFill>
                <a:srgbClr val="FF3300"/>
              </a:solidFill>
            </a:endParaRP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7231856" y="4872038"/>
            <a:ext cx="16002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>
                <a:solidFill>
                  <a:srgbClr val="000000"/>
                </a:solidFill>
              </a:rPr>
              <a:t>To hit</a:t>
            </a: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6153150" y="5862637"/>
            <a:ext cx="29146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i="1" dirty="0">
                <a:solidFill>
                  <a:srgbClr val="000000"/>
                </a:solidFill>
              </a:rPr>
              <a:t>(o-&gt;</a:t>
            </a:r>
            <a:r>
              <a:rPr lang="es-ES_tradnl" altLang="en-US" sz="2400" i="1" dirty="0" err="1">
                <a:solidFill>
                  <a:srgbClr val="000000"/>
                </a:solidFill>
              </a:rPr>
              <a:t>ue</a:t>
            </a:r>
            <a:r>
              <a:rPr lang="es-ES_tradnl" altLang="en-US" sz="2400" i="1" dirty="0">
                <a:solidFill>
                  <a:srgbClr val="000000"/>
                </a:solidFill>
              </a:rPr>
              <a:t>) </a:t>
            </a:r>
            <a:r>
              <a:rPr lang="es-ES_tradnl" altLang="en-US" sz="2400" b="1" dirty="0">
                <a:solidFill>
                  <a:srgbClr val="0000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000000"/>
                </a:solidFill>
              </a:rPr>
              <a:t>return</a:t>
            </a:r>
            <a:r>
              <a:rPr lang="es-ES_tradnl" altLang="en-US" sz="2400" b="1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14314" y="4255942"/>
            <a:ext cx="26082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>
                <a:solidFill>
                  <a:srgbClr val="000000"/>
                </a:solidFill>
              </a:rPr>
              <a:t>individuals</a:t>
            </a:r>
            <a:endParaRPr lang="es-ES_tradnl" altLang="en-US" sz="2400" b="1" dirty="0">
              <a:solidFill>
                <a:srgbClr val="000000"/>
              </a:solidFill>
            </a:endParaRP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2029691" y="4736811"/>
            <a:ext cx="16002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>
                <a:solidFill>
                  <a:srgbClr val="000000"/>
                </a:solidFill>
              </a:rPr>
              <a:t>doubles</a:t>
            </a:r>
            <a:endParaRPr lang="es-ES_tradnl" altLang="en-US" sz="2400" b="1" dirty="0">
              <a:solidFill>
                <a:srgbClr val="000000"/>
              </a:solidFill>
            </a:endParaRP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2114550" y="5710237"/>
            <a:ext cx="32956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>
                <a:solidFill>
                  <a:srgbClr val="000000"/>
                </a:solidFill>
              </a:rPr>
              <a:t>Over</a:t>
            </a:r>
            <a:r>
              <a:rPr lang="es-ES_tradnl" altLang="en-US" sz="2400" b="1" dirty="0">
                <a:solidFill>
                  <a:srgbClr val="000000"/>
                </a:solidFill>
              </a:rPr>
              <a:t> </a:t>
            </a:r>
            <a:r>
              <a:rPr lang="es-ES_tradnl" altLang="en-US" sz="2400" b="1" dirty="0" err="1">
                <a:solidFill>
                  <a:srgbClr val="000000"/>
                </a:solidFill>
              </a:rPr>
              <a:t>the</a:t>
            </a:r>
            <a:r>
              <a:rPr lang="es-ES_tradnl" altLang="en-US" sz="2400" b="1" dirty="0">
                <a:solidFill>
                  <a:srgbClr val="000000"/>
                </a:solidFill>
              </a:rPr>
              <a:t>…</a:t>
            </a: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6686550" y="6400800"/>
            <a:ext cx="32956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i="1" dirty="0">
                <a:solidFill>
                  <a:srgbClr val="000000"/>
                </a:solidFill>
              </a:rPr>
              <a:t>(e-&gt;i) </a:t>
            </a:r>
            <a:r>
              <a:rPr lang="es-ES_tradnl" altLang="en-US" sz="2400" b="1" dirty="0">
                <a:solidFill>
                  <a:srgbClr val="0000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000000"/>
                </a:solidFill>
              </a:rPr>
              <a:t>serve</a:t>
            </a:r>
            <a:endParaRPr lang="es-ES_tradnl" altLang="en-US" sz="2400" b="1" dirty="0">
              <a:solidFill>
                <a:srgbClr val="000000"/>
              </a:solidFill>
            </a:endParaRP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>
          <a:xfrm>
            <a:off x="5029200" y="4343400"/>
            <a:ext cx="5181600" cy="20574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altLang="en-US" sz="2800" b="1" kern="0" dirty="0" err="1" smtClean="0">
                <a:solidFill>
                  <a:srgbClr val="D60093"/>
                </a:solidFill>
              </a:rPr>
              <a:t>Verbos</a:t>
            </a:r>
            <a:r>
              <a:rPr lang="en-US" altLang="en-US" sz="2800" b="1" kern="0" dirty="0" smtClean="0">
                <a:solidFill>
                  <a:srgbClr val="D60093"/>
                </a:solidFill>
              </a:rPr>
              <a:t>:</a:t>
            </a: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D60093"/>
                </a:solidFill>
              </a:rPr>
              <a:t>Golpear</a:t>
            </a:r>
            <a:endParaRPr lang="en-US" altLang="en-US" sz="2800" b="1" kern="0" dirty="0" smtClean="0">
              <a:solidFill>
                <a:srgbClr val="D60093"/>
              </a:solidFill>
            </a:endParaRP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D60093"/>
                </a:solidFill>
              </a:rPr>
              <a:t>Devolver</a:t>
            </a:r>
            <a:endParaRPr lang="en-US" altLang="en-US" sz="2800" b="1" kern="0" dirty="0" smtClean="0">
              <a:solidFill>
                <a:srgbClr val="D60093"/>
              </a:solidFill>
            </a:endParaRPr>
          </a:p>
          <a:p>
            <a:pPr>
              <a:defRPr/>
            </a:pPr>
            <a:endParaRPr lang="en-US" altLang="en-US" sz="2800" b="1" kern="0" dirty="0">
              <a:solidFill>
                <a:srgbClr val="D60093"/>
              </a:solidFill>
            </a:endParaRP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D60093"/>
                </a:solidFill>
              </a:rPr>
              <a:t>Servir</a:t>
            </a:r>
            <a:r>
              <a:rPr lang="en-US" altLang="en-US" sz="2800" b="1" kern="0" dirty="0" smtClean="0">
                <a:solidFill>
                  <a:srgbClr val="FF33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58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 kern="0" smtClean="0">
                <a:solidFill>
                  <a:srgbClr val="FF3300"/>
                </a:solidFill>
              </a:rPr>
              <a:t>Practica</a:t>
            </a:r>
            <a:endParaRPr lang="en-US" altLang="en-US" b="1" kern="0" dirty="0" smtClean="0">
              <a:solidFill>
                <a:srgbClr val="FF33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/>
            <a:r>
              <a:rPr lang="en-US" altLang="en-US" kern="0" smtClean="0"/>
              <a:t>TEXTBOOK:</a:t>
            </a:r>
          </a:p>
          <a:p>
            <a:pPr lvl="1" eaLnBrk="1" hangingPunct="1"/>
            <a:r>
              <a:rPr lang="en-US" altLang="en-US" kern="0" smtClean="0"/>
              <a:t>Escucha y completa </a:t>
            </a:r>
            <a:r>
              <a:rPr lang="en-US" altLang="en-US" u="sng" kern="0" smtClean="0"/>
              <a:t>Ejercicio 1</a:t>
            </a:r>
            <a:r>
              <a:rPr lang="en-US" altLang="en-US" kern="0" smtClean="0"/>
              <a:t> p. 168</a:t>
            </a:r>
          </a:p>
          <a:p>
            <a:pPr marL="457200" lvl="1" indent="0" eaLnBrk="1" hangingPunct="1">
              <a:buFont typeface="Wingdings" pitchFamily="2" charset="2"/>
              <a:buNone/>
            </a:pPr>
            <a:r>
              <a:rPr lang="en-US" altLang="en-US" kern="0" smtClean="0"/>
              <a:t>	1.				4.</a:t>
            </a:r>
          </a:p>
          <a:p>
            <a:pPr marL="457200" lvl="1" indent="0" eaLnBrk="1" hangingPunct="1">
              <a:buFont typeface="Wingdings" pitchFamily="2" charset="2"/>
              <a:buNone/>
            </a:pPr>
            <a:r>
              <a:rPr lang="en-US" altLang="en-US" kern="0" smtClean="0"/>
              <a:t>	2.				5.</a:t>
            </a:r>
          </a:p>
          <a:p>
            <a:pPr marL="457200" lvl="1" indent="0" eaLnBrk="1" hangingPunct="1">
              <a:buFont typeface="Wingdings" pitchFamily="2" charset="2"/>
              <a:buNone/>
            </a:pPr>
            <a:r>
              <a:rPr lang="en-US" altLang="en-US" kern="0" smtClean="0"/>
              <a:t>	3.				6.</a:t>
            </a:r>
          </a:p>
          <a:p>
            <a:pPr lvl="1" eaLnBrk="1" hangingPunct="1"/>
            <a:r>
              <a:rPr lang="en-US" altLang="en-US" kern="0" smtClean="0"/>
              <a:t>Copia y completa </a:t>
            </a:r>
            <a:r>
              <a:rPr lang="en-US" altLang="en-US" u="sng" kern="0" smtClean="0"/>
              <a:t>Ejercicio 2</a:t>
            </a:r>
            <a:r>
              <a:rPr lang="en-US" altLang="en-US" kern="0" smtClean="0"/>
              <a:t> p. 168</a:t>
            </a:r>
          </a:p>
          <a:p>
            <a:pPr lvl="1" eaLnBrk="1" hangingPunct="1"/>
            <a:endParaRPr lang="en-US" altLang="en-US" kern="0" smtClean="0"/>
          </a:p>
          <a:p>
            <a:pPr lvl="1" eaLnBrk="1" hangingPunct="1"/>
            <a:endParaRPr lang="en-US" altLang="en-US" kern="0" smtClean="0"/>
          </a:p>
          <a:p>
            <a:pPr eaLnBrk="1" hangingPunct="1"/>
            <a:r>
              <a:rPr lang="en-US" altLang="en-US" kern="0" smtClean="0"/>
              <a:t>WORKBOOK</a:t>
            </a:r>
          </a:p>
          <a:p>
            <a:pPr lvl="1" eaLnBrk="1" hangingPunct="1"/>
            <a:r>
              <a:rPr lang="en-US" altLang="en-US" kern="0" smtClean="0"/>
              <a:t>Completa p. 5.6</a:t>
            </a:r>
            <a:endParaRPr lang="en-US" altLang="en-US" kern="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228600" y="4114800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 kern="0" dirty="0" err="1" smtClean="0">
                <a:solidFill>
                  <a:srgbClr val="FF3300"/>
                </a:solidFill>
              </a:rPr>
              <a:t>Tarea</a:t>
            </a:r>
            <a:r>
              <a:rPr lang="en-US" altLang="en-US" b="1" kern="0" dirty="0" smtClean="0">
                <a:solidFill>
                  <a:srgbClr val="FF3300"/>
                </a:solidFill>
              </a:rPr>
              <a:t> # </a:t>
            </a:r>
            <a:r>
              <a:rPr lang="en-US" altLang="en-US" b="1" kern="0" dirty="0" smtClean="0">
                <a:solidFill>
                  <a:srgbClr val="FF3300"/>
                </a:solidFill>
              </a:rPr>
              <a:t>43b</a:t>
            </a:r>
            <a:endParaRPr lang="en-US" altLang="en-US" b="1" kern="0" dirty="0" smtClean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230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Teacher Oral Parts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458200" cy="4525962"/>
          </a:xfrm>
        </p:spPr>
        <p:txBody>
          <a:bodyPr/>
          <a:lstStyle/>
          <a:p>
            <a:pPr eaLnBrk="1" hangingPunct="1"/>
            <a:r>
              <a:rPr lang="en-US" altLang="en-US" sz="2800" dirty="0" err="1" smtClean="0"/>
              <a:t>Ejercicio</a:t>
            </a:r>
            <a:r>
              <a:rPr lang="en-US" altLang="en-US" sz="2800" dirty="0" smtClean="0"/>
              <a:t> 1, p. 168</a:t>
            </a:r>
          </a:p>
          <a:p>
            <a:pPr eaLnBrk="1" hangingPunct="1">
              <a:buFontTx/>
              <a:buAutoNum type="arabicPeriod"/>
            </a:pPr>
            <a:r>
              <a:rPr lang="en-US" altLang="en-US" sz="2800" dirty="0" err="1" smtClean="0"/>
              <a:t>Tiene</a:t>
            </a:r>
            <a:r>
              <a:rPr lang="en-US" altLang="en-US" dirty="0" err="1" smtClean="0"/>
              <a:t>n</a:t>
            </a:r>
            <a:r>
              <a:rPr lang="en-US" altLang="en-US" dirty="0" smtClean="0"/>
              <a:t> que </a:t>
            </a:r>
            <a:r>
              <a:rPr lang="en-US" altLang="en-US" dirty="0" err="1" smtClean="0"/>
              <a:t>driblar</a:t>
            </a:r>
            <a:r>
              <a:rPr lang="en-US" altLang="en-US" dirty="0" smtClean="0"/>
              <a:t> con el </a:t>
            </a:r>
            <a:r>
              <a:rPr lang="en-US" altLang="en-US" dirty="0" err="1" smtClean="0"/>
              <a:t>balon</a:t>
            </a:r>
            <a:endParaRPr lang="en-US" altLang="en-US" sz="2800" dirty="0" smtClean="0"/>
          </a:p>
          <a:p>
            <a:pPr eaLnBrk="1" hangingPunct="1">
              <a:buFontTx/>
              <a:buAutoNum type="arabicPeriod"/>
            </a:pPr>
            <a:r>
              <a:rPr lang="en-US" altLang="en-US" sz="2800" dirty="0" smtClean="0"/>
              <a:t>La pelota </a:t>
            </a:r>
            <a:r>
              <a:rPr lang="en-US" altLang="en-US" sz="2800" dirty="0" err="1" smtClean="0"/>
              <a:t>tiene</a:t>
            </a:r>
            <a:r>
              <a:rPr lang="en-US" altLang="en-US" sz="2800" dirty="0" smtClean="0"/>
              <a:t> que </a:t>
            </a:r>
            <a:r>
              <a:rPr lang="en-US" altLang="en-US" sz="2800" dirty="0" err="1" smtClean="0"/>
              <a:t>pasar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por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encima</a:t>
            </a:r>
            <a:r>
              <a:rPr lang="en-US" altLang="en-US" sz="2800" dirty="0" smtClean="0"/>
              <a:t> de la red.</a:t>
            </a:r>
          </a:p>
          <a:p>
            <a:pPr eaLnBrk="1" hangingPunct="1">
              <a:buFontTx/>
              <a:buAutoNum type="arabicPeriod"/>
            </a:pPr>
            <a:r>
              <a:rPr lang="en-US" altLang="en-US" sz="2800" dirty="0" err="1" smtClean="0"/>
              <a:t>Corren</a:t>
            </a:r>
            <a:r>
              <a:rPr lang="en-US" altLang="en-US" sz="2800" dirty="0" smtClean="0"/>
              <a:t> de </a:t>
            </a:r>
            <a:r>
              <a:rPr lang="en-US" altLang="en-US" sz="2800" dirty="0" err="1" smtClean="0"/>
              <a:t>una</a:t>
            </a:r>
            <a:r>
              <a:rPr lang="en-US" altLang="en-US" sz="2800" dirty="0" smtClean="0"/>
              <a:t> base a </a:t>
            </a:r>
            <a:r>
              <a:rPr lang="en-US" altLang="en-US" sz="2800" dirty="0" err="1" smtClean="0"/>
              <a:t>otra</a:t>
            </a:r>
            <a:r>
              <a:rPr lang="en-US" altLang="en-US" sz="2800" dirty="0" smtClean="0"/>
              <a:t>.</a:t>
            </a:r>
          </a:p>
          <a:p>
            <a:pPr eaLnBrk="1" hangingPunct="1">
              <a:buFontTx/>
              <a:buAutoNum type="arabicPeriod"/>
            </a:pPr>
            <a:r>
              <a:rPr lang="en-US" altLang="en-US" dirty="0" err="1" smtClean="0"/>
              <a:t>Atrapan</a:t>
            </a:r>
            <a:r>
              <a:rPr lang="en-US" altLang="en-US" dirty="0" smtClean="0"/>
              <a:t> la pelota con el </a:t>
            </a:r>
            <a:r>
              <a:rPr lang="en-US" altLang="en-US" dirty="0" err="1" smtClean="0"/>
              <a:t>guante</a:t>
            </a:r>
            <a:endParaRPr lang="en-US" altLang="en-US" sz="2800" dirty="0" smtClean="0"/>
          </a:p>
          <a:p>
            <a:pPr eaLnBrk="1" hangingPunct="1">
              <a:buFontTx/>
              <a:buAutoNum type="arabicPeriod"/>
            </a:pPr>
            <a:r>
              <a:rPr lang="en-US" altLang="en-US" sz="2800" dirty="0" err="1" smtClean="0"/>
              <a:t>Juegan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individuales</a:t>
            </a:r>
            <a:r>
              <a:rPr lang="en-US" altLang="en-US" dirty="0" smtClean="0"/>
              <a:t>, no </a:t>
            </a:r>
            <a:r>
              <a:rPr lang="en-US" altLang="en-US" dirty="0" err="1" smtClean="0"/>
              <a:t>dobles</a:t>
            </a:r>
            <a:r>
              <a:rPr lang="en-US" altLang="en-US" dirty="0" smtClean="0"/>
              <a:t>.</a:t>
            </a:r>
            <a:endParaRPr lang="en-US" altLang="en-US" sz="2800" dirty="0" smtClean="0"/>
          </a:p>
          <a:p>
            <a:pPr eaLnBrk="1" hangingPunct="1">
              <a:buFontTx/>
              <a:buAutoNum type="arabicPeriod"/>
            </a:pPr>
            <a:r>
              <a:rPr lang="en-US" altLang="en-US" sz="2800" dirty="0" smtClean="0"/>
              <a:t>La </a:t>
            </a:r>
            <a:r>
              <a:rPr lang="en-US" altLang="en-US" sz="2800" dirty="0" err="1" smtClean="0"/>
              <a:t>jugadora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va</a:t>
            </a:r>
            <a:r>
              <a:rPr lang="en-US" altLang="en-US" sz="2800" dirty="0" smtClean="0"/>
              <a:t> a meter el </a:t>
            </a:r>
            <a:r>
              <a:rPr lang="en-US" altLang="en-US" sz="2800" dirty="0" err="1" smtClean="0"/>
              <a:t>balon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el </a:t>
            </a:r>
            <a:r>
              <a:rPr lang="en-US" altLang="en-US" sz="2800" dirty="0" err="1" smtClean="0"/>
              <a:t>cesto</a:t>
            </a:r>
            <a:r>
              <a:rPr lang="en-US" altLang="en-US" sz="28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0686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6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666699"/>
      </a:hlink>
      <a:folHlink>
        <a:srgbClr val="999966"/>
      </a:folHlink>
    </a:clrScheme>
    <a:fontScheme name="Level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6292</TotalTime>
  <Words>226</Words>
  <Application>Microsoft Office PowerPoint</Application>
  <PresentationFormat>On-screen Show (4:3)</PresentationFormat>
  <Paragraphs>83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Level</vt:lpstr>
      <vt:lpstr>Proposito # 43b:  05/03/18</vt:lpstr>
      <vt:lpstr>El béisbol</vt:lpstr>
      <vt:lpstr>PowerPoint Presentation</vt:lpstr>
      <vt:lpstr>Verbos</vt:lpstr>
      <vt:lpstr>PowerPoint Presentation</vt:lpstr>
      <vt:lpstr>PowerPoint Presentation</vt:lpstr>
      <vt:lpstr>Teacher Oral Parts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Clase 801 La fecha es el 12 de noviembre del 2014</dc:title>
  <dc:creator>Helen Zumaeta</dc:creator>
  <cp:lastModifiedBy>Helen Zumaeta</cp:lastModifiedBy>
  <cp:revision>33</cp:revision>
  <cp:lastPrinted>2016-02-01T17:03:18Z</cp:lastPrinted>
  <dcterms:created xsi:type="dcterms:W3CDTF">2014-11-12T18:38:48Z</dcterms:created>
  <dcterms:modified xsi:type="dcterms:W3CDTF">2018-03-05T18:04:08Z</dcterms:modified>
</cp:coreProperties>
</file>